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81" r:id="rId3"/>
    <p:sldId id="282" r:id="rId4"/>
    <p:sldId id="283" r:id="rId5"/>
    <p:sldId id="284" r:id="rId6"/>
    <p:sldId id="286" r:id="rId7"/>
    <p:sldId id="287" r:id="rId8"/>
    <p:sldId id="288" r:id="rId9"/>
    <p:sldId id="289" r:id="rId10"/>
    <p:sldId id="29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562" autoAdjust="0"/>
    <p:restoredTop sz="94649" autoAdjust="0"/>
  </p:normalViewPr>
  <p:slideViewPr>
    <p:cSldViewPr snapToGrid="0" snapToObjects="1">
      <p:cViewPr>
        <p:scale>
          <a:sx n="77" d="100"/>
          <a:sy n="77" d="100"/>
        </p:scale>
        <p:origin x="-94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C201A-8E7A-4BFE-9FBE-04AA6A6E27F7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02FEE-5DC1-4843-AF21-6A4AFB61C0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034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A5CE-A3A9-5448-884D-74F5B1B0151D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4413-1B28-AB43-B49C-7BEE76F3F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A5CE-A3A9-5448-884D-74F5B1B0151D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4413-1B28-AB43-B49C-7BEE76F3F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A5CE-A3A9-5448-884D-74F5B1B0151D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4413-1B28-AB43-B49C-7BEE76F3F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A5CE-A3A9-5448-884D-74F5B1B0151D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4413-1B28-AB43-B49C-7BEE76F3F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A5CE-A3A9-5448-884D-74F5B1B0151D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4413-1B28-AB43-B49C-7BEE76F3F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A5CE-A3A9-5448-884D-74F5B1B0151D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4413-1B28-AB43-B49C-7BEE76F3F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A5CE-A3A9-5448-884D-74F5B1B0151D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4413-1B28-AB43-B49C-7BEE76F3F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A5CE-A3A9-5448-884D-74F5B1B0151D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4413-1B28-AB43-B49C-7BEE76F3F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A5CE-A3A9-5448-884D-74F5B1B0151D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4413-1B28-AB43-B49C-7BEE76F3F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A5CE-A3A9-5448-884D-74F5B1B0151D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4413-1B28-AB43-B49C-7BEE76F3F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A5CE-A3A9-5448-884D-74F5B1B0151D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4413-1B28-AB43-B49C-7BEE76F3F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6A5CE-A3A9-5448-884D-74F5B1B0151D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74413-1B28-AB43-B49C-7BEE76F3F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3366" y="2531935"/>
            <a:ext cx="7772400" cy="1915102"/>
          </a:xfrm>
        </p:spPr>
        <p:txBody>
          <a:bodyPr>
            <a:noAutofit/>
          </a:bodyPr>
          <a:lstStyle/>
          <a:p>
            <a:r>
              <a:rPr lang="ru-RU" sz="3200" b="1" kern="50" dirty="0" err="1">
                <a:ea typeface="Calibri" panose="020F0502020204030204" pitchFamily="34" charset="0"/>
              </a:rPr>
              <a:t>Қазақстандағы</a:t>
            </a:r>
            <a:r>
              <a:rPr lang="ru-RU" sz="3200" b="1" kern="50" dirty="0">
                <a:ea typeface="Calibri" panose="020F0502020204030204" pitchFamily="34" charset="0"/>
              </a:rPr>
              <a:t> </a:t>
            </a:r>
            <a:r>
              <a:rPr lang="ru-RU" sz="3200" b="1" kern="50" dirty="0" err="1">
                <a:ea typeface="Calibri" panose="020F0502020204030204" pitchFamily="34" charset="0"/>
              </a:rPr>
              <a:t>мигранттарды</a:t>
            </a:r>
            <a:r>
              <a:rPr lang="ru-RU" sz="3200" b="1" kern="50" dirty="0">
                <a:ea typeface="Calibri" panose="020F0502020204030204" pitchFamily="34" charset="0"/>
              </a:rPr>
              <a:t>, </a:t>
            </a:r>
            <a:r>
              <a:rPr lang="ru-RU" sz="3200" b="1" kern="50" dirty="0" err="1">
                <a:ea typeface="Calibri" panose="020F0502020204030204" pitchFamily="34" charset="0"/>
              </a:rPr>
              <a:t>босқындарды</a:t>
            </a:r>
            <a:r>
              <a:rPr lang="ru-RU" sz="3200" b="1" kern="50" dirty="0">
                <a:ea typeface="Calibri" panose="020F0502020204030204" pitchFamily="34" charset="0"/>
              </a:rPr>
              <a:t> </a:t>
            </a:r>
            <a:r>
              <a:rPr lang="ru-RU" sz="3200" b="1" kern="50" dirty="0" err="1">
                <a:ea typeface="Calibri" panose="020F0502020204030204" pitchFamily="34" charset="0"/>
              </a:rPr>
              <a:t>және</a:t>
            </a:r>
            <a:r>
              <a:rPr lang="ru-RU" sz="3200" b="1" kern="50" dirty="0">
                <a:ea typeface="Calibri" panose="020F0502020204030204" pitchFamily="34" charset="0"/>
              </a:rPr>
              <a:t> </a:t>
            </a:r>
            <a:r>
              <a:rPr lang="ru-RU" sz="3200" b="1" kern="50" dirty="0" err="1">
                <a:ea typeface="Calibri" panose="020F0502020204030204" pitchFamily="34" charset="0"/>
              </a:rPr>
              <a:t>баспана</a:t>
            </a:r>
            <a:r>
              <a:rPr lang="ru-RU" sz="3200" b="1" kern="50" dirty="0">
                <a:ea typeface="Calibri" panose="020F0502020204030204" pitchFamily="34" charset="0"/>
              </a:rPr>
              <a:t> </a:t>
            </a:r>
            <a:r>
              <a:rPr lang="ru-RU" sz="3200" b="1" kern="50" dirty="0" err="1">
                <a:ea typeface="Calibri" panose="020F0502020204030204" pitchFamily="34" charset="0"/>
              </a:rPr>
              <a:t>іздеушілерді</a:t>
            </a:r>
            <a:r>
              <a:rPr lang="ru-RU" sz="3200" b="1" kern="50" dirty="0">
                <a:ea typeface="Calibri" panose="020F0502020204030204" pitchFamily="34" charset="0"/>
              </a:rPr>
              <a:t> </a:t>
            </a:r>
            <a:r>
              <a:rPr lang="ru-RU" sz="3200" b="1" kern="50" dirty="0" err="1">
                <a:ea typeface="Calibri" panose="020F0502020204030204" pitchFamily="34" charset="0"/>
              </a:rPr>
              <a:t>құқықтық</a:t>
            </a:r>
            <a:r>
              <a:rPr lang="ru-RU" sz="3200" b="1" kern="50" dirty="0">
                <a:ea typeface="Calibri" panose="020F0502020204030204" pitchFamily="34" charset="0"/>
              </a:rPr>
              <a:t> </a:t>
            </a:r>
            <a:r>
              <a:rPr lang="ru-RU" sz="3200" b="1" kern="50" dirty="0" err="1">
                <a:ea typeface="Calibri" panose="020F0502020204030204" pitchFamily="34" charset="0"/>
              </a:rPr>
              <a:t>қорғауға</a:t>
            </a:r>
            <a:r>
              <a:rPr lang="ru-RU" sz="3200" b="1" kern="50" dirty="0">
                <a:ea typeface="Calibri" panose="020F0502020204030204" pitchFamily="34" charset="0"/>
              </a:rPr>
              <a:t> </a:t>
            </a:r>
            <a:r>
              <a:rPr lang="ru-RU" sz="3200" b="1" kern="50" dirty="0" err="1">
                <a:ea typeface="Calibri" panose="020F0502020204030204" pitchFamily="34" charset="0"/>
              </a:rPr>
              <a:t>байланысты</a:t>
            </a:r>
            <a:r>
              <a:rPr lang="ru-RU" sz="3200" b="1" kern="50" dirty="0">
                <a:ea typeface="Calibri" panose="020F0502020204030204" pitchFamily="34" charset="0"/>
              </a:rPr>
              <a:t> </a:t>
            </a:r>
            <a:r>
              <a:rPr lang="ru-RU" sz="3200" b="1" kern="50" dirty="0" err="1">
                <a:ea typeface="Calibri" panose="020F0502020204030204" pitchFamily="34" charset="0"/>
              </a:rPr>
              <a:t>адам</a:t>
            </a:r>
            <a:r>
              <a:rPr lang="ru-RU" sz="3200" b="1" kern="50" dirty="0">
                <a:ea typeface="Calibri" panose="020F0502020204030204" pitchFamily="34" charset="0"/>
              </a:rPr>
              <a:t> </a:t>
            </a:r>
            <a:r>
              <a:rPr lang="ru-RU" sz="3200" b="1" kern="50" dirty="0" err="1">
                <a:ea typeface="Calibri" panose="020F0502020204030204" pitchFamily="34" charset="0"/>
              </a:rPr>
              <a:t>құқықтарының</a:t>
            </a:r>
            <a:r>
              <a:rPr lang="ru-RU" sz="3200" b="1" kern="50" dirty="0">
                <a:ea typeface="Calibri" panose="020F0502020204030204" pitchFamily="34" charset="0"/>
              </a:rPr>
              <a:t> </a:t>
            </a:r>
            <a:r>
              <a:rPr lang="ru-RU" sz="3200" b="1" kern="50" dirty="0" err="1">
                <a:ea typeface="Calibri" panose="020F0502020204030204" pitchFamily="34" charset="0"/>
              </a:rPr>
              <a:t>халықаралық</a:t>
            </a:r>
            <a:r>
              <a:rPr lang="ru-RU" sz="3200" b="1" kern="50" dirty="0">
                <a:ea typeface="Calibri" panose="020F0502020204030204" pitchFamily="34" charset="0"/>
              </a:rPr>
              <a:t> </a:t>
            </a:r>
            <a:r>
              <a:rPr lang="kk-KZ" sz="3200" b="1" kern="50" dirty="0" smtClean="0">
                <a:ea typeface="Calibri" panose="020F0502020204030204" pitchFamily="34" charset="0"/>
              </a:rPr>
              <a:t>құқығына</a:t>
            </a:r>
            <a:r>
              <a:rPr lang="ru-RU" sz="3200" b="1" kern="50" dirty="0" smtClean="0">
                <a:ea typeface="Calibri" panose="020F0502020204030204" pitchFamily="34" charset="0"/>
              </a:rPr>
              <a:t> </a:t>
            </a:r>
            <a:r>
              <a:rPr lang="ru-RU" sz="3200" b="1" kern="50" dirty="0" err="1">
                <a:ea typeface="Calibri" panose="020F0502020204030204" pitchFamily="34" charset="0"/>
              </a:rPr>
              <a:t>және</a:t>
            </a:r>
            <a:r>
              <a:rPr lang="ru-RU" sz="3200" b="1" kern="50" dirty="0">
                <a:ea typeface="Calibri" panose="020F0502020204030204" pitchFamily="34" charset="0"/>
              </a:rPr>
              <a:t> </a:t>
            </a:r>
            <a:r>
              <a:rPr lang="ru-RU" sz="3200" b="1" kern="50" dirty="0" err="1" smtClean="0">
                <a:ea typeface="Calibri" panose="020F0502020204030204" pitchFamily="34" charset="0"/>
              </a:rPr>
              <a:t>механизмдеріне</a:t>
            </a:r>
            <a:r>
              <a:rPr lang="ru-RU" sz="3200" b="1" kern="50" dirty="0" smtClean="0">
                <a:ea typeface="Calibri" panose="020F0502020204030204" pitchFamily="34" charset="0"/>
              </a:rPr>
              <a:t> </a:t>
            </a:r>
            <a:r>
              <a:rPr lang="ru-RU" sz="3200" b="1" kern="50" dirty="0" err="1">
                <a:ea typeface="Calibri" panose="020F0502020204030204" pitchFamily="34" charset="0"/>
              </a:rPr>
              <a:t>шолу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19175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i="1" dirty="0"/>
              <a:t>Massimo G. Frigo</a:t>
            </a:r>
          </a:p>
          <a:p>
            <a:r>
              <a:rPr lang="en-US" sz="2400" i="1" dirty="0"/>
              <a:t>International Commission of Jurists</a:t>
            </a:r>
          </a:p>
        </p:txBody>
      </p:sp>
      <p:pic>
        <p:nvPicPr>
          <p:cNvPr id="7" name="Picture 6" descr="icj_logo_rgb_english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0419" y="778110"/>
            <a:ext cx="2869882" cy="109677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3BC4405-7659-4E02-B51D-E6C31AD18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Адам </a:t>
            </a:r>
            <a:r>
              <a:rPr lang="ru-RU" dirty="0" err="1"/>
              <a:t>құқықтары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18 </a:t>
            </a:r>
            <a:r>
              <a:rPr lang="ru-RU" dirty="0" err="1"/>
              <a:t>шарттың</a:t>
            </a:r>
            <a:r>
              <a:rPr lang="ru-RU" dirty="0"/>
              <a:t> </a:t>
            </a:r>
            <a:r>
              <a:rPr lang="ru-RU" dirty="0" smtClean="0"/>
              <a:t>13-і </a:t>
            </a:r>
            <a:r>
              <a:rPr lang="ru-RU" dirty="0" err="1" smtClean="0"/>
              <a:t>ратификацияланған</a:t>
            </a:r>
            <a:endParaRPr lang="en-GB" dirty="0"/>
          </a:p>
        </p:txBody>
      </p:sp>
      <p:pic>
        <p:nvPicPr>
          <p:cNvPr id="5" name="Espace réservé du contenu 4" descr="Une image contenant carte, texte&#10;&#10;Description générée automatiquement">
            <a:extLst>
              <a:ext uri="{FF2B5EF4-FFF2-40B4-BE49-F238E27FC236}">
                <a16:creationId xmlns="" xmlns:a16="http://schemas.microsoft.com/office/drawing/2014/main" id="{429AACEC-B4A2-48BC-8BA5-570227E1A4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7962" y="1600200"/>
            <a:ext cx="7968076" cy="4525963"/>
          </a:xfrm>
        </p:spPr>
      </p:pic>
    </p:spTree>
    <p:extLst>
      <p:ext uri="{BB962C8B-B14F-4D97-AF65-F5344CB8AC3E}">
        <p14:creationId xmlns:p14="http://schemas.microsoft.com/office/powerpoint/2010/main" val="870569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C0C931E-8BB3-4B38-BFB6-3FBCBBC4C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Қазақстанға</a:t>
            </a:r>
            <a:r>
              <a:rPr lang="ru-RU" sz="3200" dirty="0" smtClean="0"/>
              <a:t> </a:t>
            </a:r>
            <a:r>
              <a:rPr lang="ru-RU" sz="3200" dirty="0" err="1" smtClean="0"/>
              <a:t>қатысты</a:t>
            </a:r>
            <a:r>
              <a:rPr lang="ru-RU" sz="3200" dirty="0" smtClean="0"/>
              <a:t> </a:t>
            </a:r>
            <a:r>
              <a:rPr lang="ru-RU" sz="3200" dirty="0" err="1" smtClean="0"/>
              <a:t>қандай</a:t>
            </a:r>
            <a:r>
              <a:rPr lang="ru-RU" sz="3200" dirty="0" smtClean="0"/>
              <a:t> </a:t>
            </a:r>
            <a:r>
              <a:rPr lang="ru-RU" sz="3200" dirty="0" err="1"/>
              <a:t>адам</a:t>
            </a:r>
            <a:r>
              <a:rPr lang="ru-RU" sz="3200" dirty="0"/>
              <a:t> </a:t>
            </a:r>
            <a:r>
              <a:rPr lang="ru-RU" sz="3200" dirty="0" err="1"/>
              <a:t>құқықтарының</a:t>
            </a:r>
            <a:r>
              <a:rPr lang="ru-RU" sz="3200" dirty="0"/>
              <a:t> </a:t>
            </a:r>
            <a:r>
              <a:rPr lang="ru-RU" sz="3200" dirty="0" err="1" smtClean="0"/>
              <a:t>механизмдері</a:t>
            </a:r>
            <a:r>
              <a:rPr lang="ru-RU" sz="3200" dirty="0" smtClean="0"/>
              <a:t> </a:t>
            </a:r>
            <a:r>
              <a:rPr lang="ru-RU" sz="3200" dirty="0" err="1"/>
              <a:t>қолданылады</a:t>
            </a:r>
            <a:r>
              <a:rPr lang="ru-RU" sz="3200" dirty="0"/>
              <a:t>?</a:t>
            </a:r>
            <a:endParaRPr lang="en-GB" sz="3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90F4FAFA-1D4D-4333-9822-80FFB3045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Жалпы</a:t>
            </a:r>
            <a:r>
              <a:rPr lang="ru-RU" dirty="0" smtClean="0"/>
              <a:t> </a:t>
            </a:r>
            <a:r>
              <a:rPr lang="ru-RU" dirty="0" err="1" smtClean="0"/>
              <a:t>жағдай</a:t>
            </a:r>
            <a:r>
              <a:rPr lang="ru-RU" dirty="0" smtClean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есеп</a:t>
            </a:r>
            <a:r>
              <a:rPr lang="ru-RU" dirty="0"/>
              <a:t> </a:t>
            </a:r>
            <a:r>
              <a:rPr lang="ru-RU" dirty="0" err="1"/>
              <a:t>берудің</a:t>
            </a:r>
            <a:r>
              <a:rPr lang="ru-RU" dirty="0"/>
              <a:t> </a:t>
            </a:r>
            <a:r>
              <a:rPr lang="ru-RU" dirty="0" err="1" smtClean="0"/>
              <a:t>механизмдері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есеп</a:t>
            </a:r>
            <a:r>
              <a:rPr lang="ru-RU" dirty="0"/>
              <a:t> беру </a:t>
            </a:r>
            <a:r>
              <a:rPr lang="ru-RU" dirty="0" err="1"/>
              <a:t>механизмдері</a:t>
            </a:r>
            <a:r>
              <a:rPr lang="ru-RU" dirty="0"/>
              <a:t>)</a:t>
            </a:r>
            <a:endParaRPr lang="fr-CH" dirty="0" smtClean="0"/>
          </a:p>
          <a:p>
            <a:r>
              <a:rPr lang="kk-KZ" dirty="0" smtClean="0"/>
              <a:t>Жеке хабарламалар берудің механизмдері</a:t>
            </a:r>
            <a:endParaRPr lang="fr-CH" dirty="0" smtClean="0"/>
          </a:p>
          <a:p>
            <a:r>
              <a:rPr lang="ru-RU" dirty="0" err="1"/>
              <a:t>Сұраныс</a:t>
            </a:r>
            <a:r>
              <a:rPr lang="ru-RU" dirty="0"/>
              <a:t> </a:t>
            </a:r>
            <a:r>
              <a:rPr lang="ru-RU" dirty="0" err="1"/>
              <a:t>механизмдері</a:t>
            </a:r>
            <a:endParaRPr lang="fr-CH" dirty="0"/>
          </a:p>
          <a:p>
            <a:r>
              <a:rPr lang="ru-RU" dirty="0" smtClean="0"/>
              <a:t>Инспекция </a:t>
            </a:r>
            <a:r>
              <a:rPr lang="ru-RU" dirty="0" err="1"/>
              <a:t>механизмдері</a:t>
            </a:r>
            <a:endParaRPr lang="fr-CH" dirty="0" smtClean="0"/>
          </a:p>
          <a:p>
            <a:r>
              <a:rPr lang="kk-KZ" dirty="0" smtClean="0"/>
              <a:t>БҰҰ Адам құқықтары бойынша Кеңесі</a:t>
            </a:r>
            <a:endParaRPr lang="fr-CH" dirty="0" smtClean="0"/>
          </a:p>
          <a:p>
            <a:pPr lvl="1"/>
            <a:r>
              <a:rPr lang="kk-KZ" dirty="0" smtClean="0"/>
              <a:t>Арнайы процедуралар</a:t>
            </a:r>
            <a:endParaRPr lang="fr-CH" dirty="0"/>
          </a:p>
          <a:p>
            <a:pPr lvl="1"/>
            <a:r>
              <a:rPr lang="kk-KZ" dirty="0" smtClean="0"/>
              <a:t>Әмбебап мерзімді шолу</a:t>
            </a:r>
            <a:r>
              <a:rPr lang="fr-CH" dirty="0" smtClean="0"/>
              <a:t> (</a:t>
            </a:r>
            <a:r>
              <a:rPr lang="fr-CH" dirty="0"/>
              <a:t>UPR)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897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D500792-AFA3-43FA-AF5E-02E749298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Баяндау механизмдері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3FE86916-DBCF-4813-BE2F-6FDA6A83C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Азаптауға</a:t>
            </a:r>
            <a:r>
              <a:rPr lang="ru-RU" dirty="0"/>
              <a:t> </a:t>
            </a:r>
            <a:r>
              <a:rPr lang="ru-RU" dirty="0" err="1"/>
              <a:t>қарсы</a:t>
            </a:r>
            <a:r>
              <a:rPr lang="ru-RU" dirty="0"/>
              <a:t> </a:t>
            </a:r>
            <a:r>
              <a:rPr lang="ru-RU" dirty="0" smtClean="0"/>
              <a:t>комитет</a:t>
            </a:r>
          </a:p>
          <a:p>
            <a:r>
              <a:rPr lang="ru-RU" dirty="0" smtClean="0"/>
              <a:t>Адам </a:t>
            </a:r>
            <a:r>
              <a:rPr lang="ru-RU" dirty="0" err="1"/>
              <a:t>құқықтары</a:t>
            </a:r>
            <a:r>
              <a:rPr lang="ru-RU" dirty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комитет</a:t>
            </a:r>
          </a:p>
          <a:p>
            <a:r>
              <a:rPr lang="ru-RU" dirty="0" err="1" smtClean="0"/>
              <a:t>Мәжбүрлі</a:t>
            </a:r>
            <a:r>
              <a:rPr lang="ru-RU" dirty="0" smtClean="0"/>
              <a:t> </a:t>
            </a:r>
            <a:r>
              <a:rPr lang="ru-RU" dirty="0" err="1" smtClean="0"/>
              <a:t>түрде</a:t>
            </a:r>
            <a:r>
              <a:rPr lang="ru-RU" dirty="0" smtClean="0"/>
              <a:t> </a:t>
            </a:r>
            <a:r>
              <a:rPr lang="ru-RU" dirty="0" err="1" smtClean="0"/>
              <a:t>жоқ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кетуге</a:t>
            </a:r>
            <a:r>
              <a:rPr lang="ru-RU" dirty="0" smtClean="0"/>
              <a:t> </a:t>
            </a:r>
            <a:r>
              <a:rPr lang="ru-RU" dirty="0" err="1" smtClean="0"/>
              <a:t>қарсы</a:t>
            </a:r>
            <a:r>
              <a:rPr lang="ru-RU" dirty="0" smtClean="0"/>
              <a:t> комитет</a:t>
            </a:r>
          </a:p>
          <a:p>
            <a:r>
              <a:rPr lang="ru-RU" dirty="0" err="1" smtClean="0"/>
              <a:t>Әйелдерге</a:t>
            </a:r>
            <a:r>
              <a:rPr lang="ru-RU" dirty="0" smtClean="0"/>
              <a:t> </a:t>
            </a:r>
            <a:r>
              <a:rPr lang="ru-RU" dirty="0" err="1"/>
              <a:t>қатысты</a:t>
            </a:r>
            <a:r>
              <a:rPr lang="ru-RU" dirty="0"/>
              <a:t> </a:t>
            </a:r>
            <a:r>
              <a:rPr lang="ru-RU" dirty="0" err="1"/>
              <a:t>кемсітушілікті</a:t>
            </a:r>
            <a:r>
              <a:rPr lang="ru-RU" dirty="0"/>
              <a:t> </a:t>
            </a:r>
            <a:r>
              <a:rPr lang="ru-RU" dirty="0" err="1"/>
              <a:t>жою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smtClean="0"/>
              <a:t>комитет</a:t>
            </a:r>
          </a:p>
          <a:p>
            <a:r>
              <a:rPr lang="ru-RU" dirty="0" err="1" smtClean="0"/>
              <a:t>Нәсілдік</a:t>
            </a:r>
            <a:r>
              <a:rPr lang="ru-RU" dirty="0" smtClean="0"/>
              <a:t> </a:t>
            </a:r>
            <a:r>
              <a:rPr lang="ru-RU" dirty="0" err="1"/>
              <a:t>кемсітушілікті</a:t>
            </a:r>
            <a:r>
              <a:rPr lang="ru-RU" dirty="0"/>
              <a:t> </a:t>
            </a:r>
            <a:r>
              <a:rPr lang="ru-RU" dirty="0" err="1"/>
              <a:t>жою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комитет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421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64865D4-0BA5-4831-95C8-3C06A9A37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Баяндау механизмдері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F7462AB-59A1-4BBB-83D4-AAE21F949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Экономикалық</a:t>
            </a:r>
            <a:r>
              <a:rPr lang="ru-RU" dirty="0"/>
              <a:t>,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мәдени</a:t>
            </a:r>
            <a:r>
              <a:rPr lang="ru-RU" dirty="0"/>
              <a:t> </a:t>
            </a:r>
            <a:r>
              <a:rPr lang="ru-RU" dirty="0" err="1"/>
              <a:t>құқықтар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smtClean="0"/>
              <a:t>комитет</a:t>
            </a:r>
          </a:p>
          <a:p>
            <a:r>
              <a:rPr lang="ru-RU" dirty="0" smtClean="0"/>
              <a:t>Бала </a:t>
            </a:r>
            <a:r>
              <a:rPr lang="ru-RU" dirty="0" err="1"/>
              <a:t>құқықтары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smtClean="0"/>
              <a:t>комитет</a:t>
            </a:r>
          </a:p>
          <a:p>
            <a:r>
              <a:rPr lang="ru-RU" dirty="0" err="1" smtClean="0"/>
              <a:t>Мүгедектердің</a:t>
            </a:r>
            <a:r>
              <a:rPr lang="ru-RU" dirty="0" smtClean="0"/>
              <a:t> </a:t>
            </a:r>
            <a:r>
              <a:rPr lang="ru-RU" dirty="0" err="1"/>
              <a:t>құқықтары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smtClean="0"/>
              <a:t>комитет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err="1" smtClean="0"/>
              <a:t>Ратификацияланбаған</a:t>
            </a:r>
            <a:r>
              <a:rPr lang="ru-RU" dirty="0"/>
              <a:t>: </a:t>
            </a:r>
            <a:r>
              <a:rPr lang="ru-RU" dirty="0" err="1"/>
              <a:t>Еңбек</a:t>
            </a:r>
            <a:r>
              <a:rPr lang="ru-RU" dirty="0"/>
              <a:t> </a:t>
            </a:r>
            <a:r>
              <a:rPr lang="ru-RU" dirty="0" err="1"/>
              <a:t>мигранттары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комитет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0381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1DA02EE9-5E80-4925-8ABB-C28893910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Жеке хабарламаларға қатысты механизмдер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C7C80178-7DA2-49E5-9807-CA46E914D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Азаптауға</a:t>
            </a:r>
            <a:r>
              <a:rPr lang="ru-RU" dirty="0"/>
              <a:t> </a:t>
            </a:r>
            <a:r>
              <a:rPr lang="ru-RU" dirty="0" err="1"/>
              <a:t>қарсы</a:t>
            </a:r>
            <a:r>
              <a:rPr lang="ru-RU" dirty="0"/>
              <a:t> </a:t>
            </a:r>
            <a:r>
              <a:rPr lang="ru-RU" dirty="0" smtClean="0"/>
              <a:t>комитет</a:t>
            </a:r>
          </a:p>
          <a:p>
            <a:r>
              <a:rPr lang="ru-RU" dirty="0" smtClean="0"/>
              <a:t>Адам </a:t>
            </a:r>
            <a:r>
              <a:rPr lang="ru-RU" dirty="0" err="1"/>
              <a:t>құқықтары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smtClean="0"/>
              <a:t>комитет</a:t>
            </a:r>
          </a:p>
          <a:p>
            <a:r>
              <a:rPr lang="ru-RU" dirty="0" err="1" smtClean="0"/>
              <a:t>Әйелдерге</a:t>
            </a:r>
            <a:r>
              <a:rPr lang="ru-RU" dirty="0" smtClean="0"/>
              <a:t> </a:t>
            </a:r>
            <a:r>
              <a:rPr lang="ru-RU" dirty="0" err="1"/>
              <a:t>қатысты</a:t>
            </a:r>
            <a:r>
              <a:rPr lang="ru-RU" dirty="0"/>
              <a:t> </a:t>
            </a:r>
            <a:r>
              <a:rPr lang="ru-RU" dirty="0" err="1"/>
              <a:t>кемсітушілікті</a:t>
            </a:r>
            <a:r>
              <a:rPr lang="ru-RU" dirty="0"/>
              <a:t> </a:t>
            </a:r>
            <a:r>
              <a:rPr lang="ru-RU" dirty="0" err="1"/>
              <a:t>жою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smtClean="0"/>
              <a:t>комитет</a:t>
            </a:r>
          </a:p>
          <a:p>
            <a:r>
              <a:rPr lang="ru-RU" dirty="0" err="1" smtClean="0"/>
              <a:t>Нәсілдік</a:t>
            </a:r>
            <a:r>
              <a:rPr lang="ru-RU" dirty="0" smtClean="0"/>
              <a:t> </a:t>
            </a:r>
            <a:r>
              <a:rPr lang="ru-RU" dirty="0" err="1"/>
              <a:t>кемсітушілікті</a:t>
            </a:r>
            <a:r>
              <a:rPr lang="ru-RU" dirty="0"/>
              <a:t> </a:t>
            </a:r>
            <a:r>
              <a:rPr lang="ru-RU" dirty="0" err="1"/>
              <a:t>жою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комитет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3789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0E9BFE3-BAB2-41EF-B904-CC4BA149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/>
              <a:t>Жеке хабарламаларға қатысты механизмдер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3E1F2E1F-4A34-4B22-82DA-16D21DB7E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kk-KZ" dirty="0" smtClean="0"/>
              <a:t>Ратификацияланбаған</a:t>
            </a:r>
            <a:r>
              <a:rPr lang="fr-CH" dirty="0" smtClean="0"/>
              <a:t>:</a:t>
            </a:r>
            <a:endParaRPr lang="fr-CH" dirty="0"/>
          </a:p>
          <a:p>
            <a:r>
              <a:rPr lang="ru-RU" dirty="0"/>
              <a:t>Бала </a:t>
            </a:r>
            <a:r>
              <a:rPr lang="ru-RU" dirty="0" err="1"/>
              <a:t>құқықтары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smtClean="0"/>
              <a:t>комитет</a:t>
            </a:r>
          </a:p>
          <a:p>
            <a:r>
              <a:rPr lang="ru-RU" dirty="0" err="1" smtClean="0"/>
              <a:t>Экономикалық</a:t>
            </a:r>
            <a:r>
              <a:rPr lang="ru-RU" dirty="0"/>
              <a:t>,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мәдени</a:t>
            </a:r>
            <a:r>
              <a:rPr lang="ru-RU" dirty="0"/>
              <a:t> </a:t>
            </a:r>
            <a:r>
              <a:rPr lang="ru-RU" dirty="0" err="1"/>
              <a:t>құқықтар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smtClean="0"/>
              <a:t>комитет</a:t>
            </a:r>
          </a:p>
          <a:p>
            <a:r>
              <a:rPr lang="ru-RU" dirty="0" err="1" smtClean="0"/>
              <a:t>Мүгедектердің</a:t>
            </a:r>
            <a:r>
              <a:rPr lang="ru-RU" dirty="0" smtClean="0"/>
              <a:t> </a:t>
            </a:r>
            <a:r>
              <a:rPr lang="ru-RU" dirty="0" err="1"/>
              <a:t>құқықтары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smtClean="0"/>
              <a:t>комитет</a:t>
            </a:r>
          </a:p>
          <a:p>
            <a:r>
              <a:rPr lang="ru-RU" dirty="0" err="1"/>
              <a:t>Мәжбүрлі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жоқ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кетуге</a:t>
            </a:r>
            <a:r>
              <a:rPr lang="ru-RU" dirty="0"/>
              <a:t> </a:t>
            </a:r>
            <a:r>
              <a:rPr lang="ru-RU" dirty="0" err="1"/>
              <a:t>қарсы</a:t>
            </a:r>
            <a:r>
              <a:rPr lang="ru-RU" dirty="0"/>
              <a:t> комитет</a:t>
            </a:r>
            <a:endParaRPr lang="ru-RU" dirty="0" smtClean="0"/>
          </a:p>
          <a:p>
            <a:r>
              <a:rPr lang="ru-RU" dirty="0" err="1" smtClean="0"/>
              <a:t>Еңбек</a:t>
            </a:r>
            <a:r>
              <a:rPr lang="ru-RU" dirty="0" smtClean="0"/>
              <a:t> </a:t>
            </a:r>
            <a:r>
              <a:rPr lang="ru-RU" dirty="0" err="1"/>
              <a:t>мигранттары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комитет (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шарттың</a:t>
            </a:r>
            <a:r>
              <a:rPr lang="ru-RU" dirty="0"/>
              <a:t> </a:t>
            </a:r>
            <a:r>
              <a:rPr lang="ru-RU" dirty="0" err="1"/>
              <a:t>ратификацияланбауына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8860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D7E80F6-8A7D-4747-A1C6-D003A6934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Сұраныс механизмдері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653F19CC-795F-430A-AF07-107A7A955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k-KZ" dirty="0" smtClean="0"/>
              <a:t>Ақаптауға қарсы комитет</a:t>
            </a:r>
            <a:endParaRPr lang="en-GB" dirty="0"/>
          </a:p>
          <a:p>
            <a:r>
              <a:rPr lang="ru-RU" dirty="0" err="1"/>
              <a:t>Мәжбүрлі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жоқ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кетуге</a:t>
            </a:r>
            <a:r>
              <a:rPr lang="ru-RU" dirty="0"/>
              <a:t> </a:t>
            </a:r>
            <a:r>
              <a:rPr lang="ru-RU" dirty="0" err="1"/>
              <a:t>қарсы</a:t>
            </a:r>
            <a:r>
              <a:rPr lang="ru-RU" dirty="0"/>
              <a:t> комитет</a:t>
            </a:r>
            <a:endParaRPr lang="en-GB" dirty="0"/>
          </a:p>
          <a:p>
            <a:r>
              <a:rPr lang="ru-RU" dirty="0" err="1"/>
              <a:t>Әйелдерге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 </a:t>
            </a:r>
            <a:r>
              <a:rPr lang="ru-RU" dirty="0" err="1"/>
              <a:t>кемсітушілікті</a:t>
            </a:r>
            <a:r>
              <a:rPr lang="ru-RU" dirty="0"/>
              <a:t> </a:t>
            </a:r>
            <a:r>
              <a:rPr lang="ru-RU" dirty="0" err="1"/>
              <a:t>жою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комитет</a:t>
            </a:r>
            <a:endParaRPr lang="en-GB" dirty="0"/>
          </a:p>
          <a:p>
            <a:pPr marL="0" indent="0">
              <a:buNone/>
            </a:pPr>
            <a:r>
              <a:rPr lang="kk-KZ" dirty="0" smtClean="0"/>
              <a:t>Ратификацияланбаған</a:t>
            </a:r>
            <a:r>
              <a:rPr lang="en-GB" dirty="0" smtClean="0"/>
              <a:t>:</a:t>
            </a:r>
            <a:endParaRPr lang="en-GB" dirty="0"/>
          </a:p>
          <a:p>
            <a:r>
              <a:rPr lang="ru-RU" dirty="0"/>
              <a:t>Бала </a:t>
            </a:r>
            <a:r>
              <a:rPr lang="ru-RU" dirty="0" err="1"/>
              <a:t>құқықтары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комитет</a:t>
            </a:r>
          </a:p>
          <a:p>
            <a:r>
              <a:rPr lang="ru-RU" dirty="0" err="1"/>
              <a:t>Экономикалық</a:t>
            </a:r>
            <a:r>
              <a:rPr lang="ru-RU" dirty="0"/>
              <a:t>,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мәдени</a:t>
            </a:r>
            <a:r>
              <a:rPr lang="ru-RU" dirty="0"/>
              <a:t> </a:t>
            </a:r>
            <a:r>
              <a:rPr lang="ru-RU" dirty="0" err="1"/>
              <a:t>құқықтар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комитет</a:t>
            </a:r>
          </a:p>
          <a:p>
            <a:r>
              <a:rPr lang="ru-RU" dirty="0" err="1"/>
              <a:t>Мүгедектердің</a:t>
            </a:r>
            <a:r>
              <a:rPr lang="ru-RU" dirty="0"/>
              <a:t> </a:t>
            </a:r>
            <a:r>
              <a:rPr lang="ru-RU" dirty="0" err="1"/>
              <a:t>құқықтары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комитет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745755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74D5AB7-EF54-40BF-91FF-63F3FF48A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Инспекция механизмдері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CCA13880-B0E0-4248-B105-8E413FEC1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БҰҰ-</a:t>
            </a:r>
            <a:r>
              <a:rPr lang="ru-RU" dirty="0" err="1"/>
              <a:t>ның</a:t>
            </a:r>
            <a:r>
              <a:rPr lang="ru-RU" dirty="0"/>
              <a:t> </a:t>
            </a:r>
            <a:r>
              <a:rPr lang="ru-RU" dirty="0" err="1"/>
              <a:t>азаптауды</a:t>
            </a:r>
            <a:r>
              <a:rPr lang="ru-RU" dirty="0"/>
              <a:t> </a:t>
            </a:r>
            <a:r>
              <a:rPr lang="ru-RU" dirty="0" err="1"/>
              <a:t>болдырмау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err="1"/>
              <a:t>кіші</a:t>
            </a:r>
            <a:r>
              <a:rPr lang="ru-RU" dirty="0"/>
              <a:t> </a:t>
            </a:r>
            <a:r>
              <a:rPr lang="ru-RU" dirty="0" err="1"/>
              <a:t>комитеті</a:t>
            </a:r>
            <a:r>
              <a:rPr lang="ru-RU" dirty="0"/>
              <a:t> (</a:t>
            </a:r>
            <a:r>
              <a:rPr lang="ru-RU" dirty="0" err="1"/>
              <a:t>елге</a:t>
            </a:r>
            <a:r>
              <a:rPr lang="ru-RU" dirty="0"/>
              <a:t> </a:t>
            </a:r>
            <a:r>
              <a:rPr lang="ru-RU" dirty="0" err="1"/>
              <a:t>сапарлар</a:t>
            </a:r>
            <a:r>
              <a:rPr lang="ru-RU" dirty="0"/>
              <a:t>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78476" y="3249827"/>
            <a:ext cx="75005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Осы </a:t>
            </a:r>
            <a:r>
              <a:rPr lang="ru-RU" dirty="0" err="1"/>
              <a:t>Хаттаманың</a:t>
            </a:r>
            <a:r>
              <a:rPr lang="ru-RU" dirty="0"/>
              <a:t> </a:t>
            </a:r>
            <a:r>
              <a:rPr lang="ru-RU" dirty="0" err="1"/>
              <a:t>мақсаты</a:t>
            </a:r>
            <a:r>
              <a:rPr lang="ru-RU" dirty="0"/>
              <a:t> </a:t>
            </a:r>
            <a:r>
              <a:rPr lang="ru-RU" dirty="0" err="1"/>
              <a:t>тәуелсіз</a:t>
            </a:r>
            <a:r>
              <a:rPr lang="ru-RU" dirty="0"/>
              <a:t> </a:t>
            </a:r>
            <a:r>
              <a:rPr lang="ru-RU" dirty="0" err="1"/>
              <a:t>халықаралық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ұлттық</a:t>
            </a:r>
            <a:r>
              <a:rPr lang="ru-RU" dirty="0"/>
              <a:t> </a:t>
            </a:r>
            <a:r>
              <a:rPr lang="ru-RU" dirty="0" err="1"/>
              <a:t>органдар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асыратын</a:t>
            </a:r>
            <a:r>
              <a:rPr lang="ru-RU" dirty="0"/>
              <a:t> </a:t>
            </a:r>
            <a:r>
              <a:rPr lang="ru-RU" dirty="0" err="1"/>
              <a:t>азаптауларды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да </a:t>
            </a:r>
            <a:r>
              <a:rPr lang="ru-RU" dirty="0" err="1"/>
              <a:t>қатыгез</a:t>
            </a:r>
            <a:r>
              <a:rPr lang="ru-RU" dirty="0"/>
              <a:t>, </a:t>
            </a:r>
            <a:r>
              <a:rPr lang="ru-RU" dirty="0" err="1"/>
              <a:t>адамгершілікке</a:t>
            </a:r>
            <a:r>
              <a:rPr lang="ru-RU" dirty="0"/>
              <a:t> </a:t>
            </a:r>
            <a:r>
              <a:rPr lang="ru-RU" dirty="0" err="1"/>
              <a:t>жатпайтын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ар-</a:t>
            </a:r>
            <a:r>
              <a:rPr lang="ru-RU" dirty="0" err="1"/>
              <a:t>намысты</a:t>
            </a:r>
            <a:r>
              <a:rPr lang="ru-RU" dirty="0"/>
              <a:t> </a:t>
            </a:r>
            <a:r>
              <a:rPr lang="ru-RU" dirty="0" err="1"/>
              <a:t>қорлайтын</a:t>
            </a:r>
            <a:r>
              <a:rPr lang="ru-RU" dirty="0"/>
              <a:t> </a:t>
            </a:r>
            <a:r>
              <a:rPr lang="ru-RU" dirty="0" err="1"/>
              <a:t>іс-әрекеттер</a:t>
            </a:r>
            <a:r>
              <a:rPr lang="ru-RU" dirty="0"/>
              <a:t> мен </a:t>
            </a:r>
            <a:r>
              <a:rPr lang="ru-RU" dirty="0" err="1"/>
              <a:t>жазалау</a:t>
            </a:r>
            <a:r>
              <a:rPr lang="ru-RU" dirty="0"/>
              <a:t> </a:t>
            </a:r>
            <a:r>
              <a:rPr lang="ru-RU" dirty="0" err="1"/>
              <a:t>түрлерін</a:t>
            </a:r>
            <a:r>
              <a:rPr lang="ru-RU" dirty="0"/>
              <a:t> </a:t>
            </a:r>
            <a:r>
              <a:rPr lang="ru-RU" dirty="0" err="1"/>
              <a:t>алдын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мақсатында</a:t>
            </a:r>
            <a:r>
              <a:rPr lang="ru-RU" dirty="0"/>
              <a:t> </a:t>
            </a:r>
            <a:r>
              <a:rPr lang="ru-RU" dirty="0" err="1"/>
              <a:t>бостандығынан</a:t>
            </a:r>
            <a:r>
              <a:rPr lang="ru-RU" dirty="0"/>
              <a:t> </a:t>
            </a:r>
            <a:r>
              <a:rPr lang="ru-RU" dirty="0" err="1"/>
              <a:t>айырылған</a:t>
            </a:r>
            <a:r>
              <a:rPr lang="ru-RU" dirty="0"/>
              <a:t> </a:t>
            </a:r>
            <a:r>
              <a:rPr lang="ru-RU" dirty="0" err="1"/>
              <a:t>адамдар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 </a:t>
            </a:r>
            <a:r>
              <a:rPr lang="ru-RU" dirty="0" err="1"/>
              <a:t>орындарында</a:t>
            </a:r>
            <a:r>
              <a:rPr lang="ru-RU" dirty="0"/>
              <a:t> </a:t>
            </a:r>
            <a:r>
              <a:rPr lang="ru-RU" dirty="0" err="1"/>
              <a:t>үнемі</a:t>
            </a:r>
            <a:r>
              <a:rPr lang="ru-RU" dirty="0"/>
              <a:t> болу </a:t>
            </a:r>
            <a:r>
              <a:rPr lang="ru-RU" dirty="0" err="1"/>
              <a:t>жүйесін</a:t>
            </a:r>
            <a:r>
              <a:rPr lang="ru-RU" dirty="0"/>
              <a:t> </a:t>
            </a:r>
            <a:r>
              <a:rPr lang="ru-RU" dirty="0" err="1"/>
              <a:t>құру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 smtClean="0"/>
              <a:t>.</a:t>
            </a:r>
          </a:p>
          <a:p>
            <a:pPr algn="just"/>
            <a:endParaRPr lang="kk-KZ" dirty="0"/>
          </a:p>
          <a:p>
            <a:pPr algn="just"/>
            <a:r>
              <a:rPr lang="ru-RU" dirty="0" err="1" smtClean="0"/>
              <a:t>Азаптауларға</a:t>
            </a:r>
            <a:r>
              <a:rPr lang="ru-RU" dirty="0" smtClean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да </a:t>
            </a:r>
            <a:r>
              <a:rPr lang="ru-RU" dirty="0" err="1"/>
              <a:t>қатыгез</a:t>
            </a:r>
            <a:r>
              <a:rPr lang="ru-RU" dirty="0"/>
              <a:t>, </a:t>
            </a:r>
            <a:r>
              <a:rPr lang="ru-RU" dirty="0" err="1"/>
              <a:t>адамгершілікке</a:t>
            </a:r>
            <a:r>
              <a:rPr lang="ru-RU" dirty="0"/>
              <a:t> </a:t>
            </a:r>
            <a:r>
              <a:rPr lang="ru-RU" dirty="0" err="1"/>
              <a:t>жатпайтын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ар-</a:t>
            </a:r>
            <a:r>
              <a:rPr lang="ru-RU" dirty="0" err="1"/>
              <a:t>намысты</a:t>
            </a:r>
            <a:r>
              <a:rPr lang="ru-RU" dirty="0"/>
              <a:t> </a:t>
            </a:r>
            <a:r>
              <a:rPr lang="ru-RU" dirty="0" err="1"/>
              <a:t>қорлайтын</a:t>
            </a:r>
            <a:r>
              <a:rPr lang="ru-RU" dirty="0"/>
              <a:t> </a:t>
            </a:r>
            <a:r>
              <a:rPr lang="ru-RU" dirty="0" err="1"/>
              <a:t>іс-әрекеттер</a:t>
            </a:r>
            <a:r>
              <a:rPr lang="ru-RU" dirty="0"/>
              <a:t> мен </a:t>
            </a:r>
            <a:r>
              <a:rPr lang="ru-RU" dirty="0" err="1"/>
              <a:t>жазалау</a:t>
            </a:r>
            <a:r>
              <a:rPr lang="ru-RU" dirty="0"/>
              <a:t> </a:t>
            </a:r>
            <a:r>
              <a:rPr lang="ru-RU" dirty="0" err="1"/>
              <a:t>түрлеріне</a:t>
            </a:r>
            <a:r>
              <a:rPr lang="ru-RU" dirty="0"/>
              <a:t> </a:t>
            </a:r>
            <a:r>
              <a:rPr lang="ru-RU" dirty="0" err="1"/>
              <a:t>қарсы</a:t>
            </a:r>
            <a:r>
              <a:rPr lang="ru-RU" dirty="0"/>
              <a:t> </a:t>
            </a:r>
            <a:r>
              <a:rPr lang="ru-RU" dirty="0" err="1"/>
              <a:t>конвенцияға</a:t>
            </a:r>
            <a:r>
              <a:rPr lang="ru-RU" dirty="0"/>
              <a:t> </a:t>
            </a:r>
            <a:r>
              <a:rPr lang="ru-RU" dirty="0" err="1" smtClean="0"/>
              <a:t>факультативті</a:t>
            </a:r>
            <a:r>
              <a:rPr lang="ru-RU" dirty="0" smtClean="0"/>
              <a:t> </a:t>
            </a:r>
            <a:r>
              <a:rPr lang="ru-RU" dirty="0" err="1" smtClean="0"/>
              <a:t>протоколының</a:t>
            </a:r>
            <a:r>
              <a:rPr lang="ru-RU" dirty="0" smtClean="0"/>
              <a:t> 1-бабы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1193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A0F7D27-17E2-47DF-8A4E-D593520F4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БҰҰ Адам құқықтары бойынша Кеңесі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E9BC70D4-507B-4A47-A32B-14A37D3E4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200000"/>
              </a:lnSpc>
            </a:pPr>
            <a:r>
              <a:rPr lang="kk-KZ" sz="3200" dirty="0"/>
              <a:t>БҰҰ Адам құқықтары бойынша </a:t>
            </a:r>
            <a:r>
              <a:rPr lang="kk-KZ" sz="3200" dirty="0" smtClean="0"/>
              <a:t>Кеңесінің сессиялары</a:t>
            </a:r>
            <a:endParaRPr lang="fr-CH" sz="3200" dirty="0"/>
          </a:p>
          <a:p>
            <a:pPr lvl="1">
              <a:lnSpc>
                <a:spcPct val="200000"/>
              </a:lnSpc>
            </a:pPr>
            <a:r>
              <a:rPr lang="kk-KZ" sz="3200" dirty="0" smtClean="0"/>
              <a:t>Арнайы процедуралар</a:t>
            </a:r>
            <a:endParaRPr lang="fr-CH" sz="3200" dirty="0"/>
          </a:p>
          <a:p>
            <a:pPr lvl="1">
              <a:lnSpc>
                <a:spcPct val="200000"/>
              </a:lnSpc>
            </a:pPr>
            <a:r>
              <a:rPr lang="kk-KZ" sz="3200" dirty="0" smtClean="0"/>
              <a:t>Әмбебап мерзімді шолу</a:t>
            </a:r>
            <a:r>
              <a:rPr lang="fr-CH" sz="3200" dirty="0" smtClean="0"/>
              <a:t> </a:t>
            </a:r>
            <a:r>
              <a:rPr lang="fr-CH" sz="3200" dirty="0"/>
              <a:t>(UPR)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9432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4061</TotalTime>
  <Words>311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Қазақстандағы мигранттарды, босқындарды және баспана іздеушілерді құқықтық қорғауға байланысты адам құқықтарының халықаралық құқығына және механизмдеріне шолу </vt:lpstr>
      <vt:lpstr>Қазақстанға қатысты қандай адам құқықтарының механизмдері қолданылады?</vt:lpstr>
      <vt:lpstr>Баяндау механизмдері</vt:lpstr>
      <vt:lpstr>Баяндау механизмдері</vt:lpstr>
      <vt:lpstr>Жеке хабарламаларға қатысты механизмдер</vt:lpstr>
      <vt:lpstr>Жеке хабарламаларға қатысты механизмдер</vt:lpstr>
      <vt:lpstr>Сұраныс механизмдері</vt:lpstr>
      <vt:lpstr>Инспекция механизмдері</vt:lpstr>
      <vt:lpstr>БҰҰ Адам құқықтары бойынша Кеңесі</vt:lpstr>
      <vt:lpstr>Адам құқықтары жөніндегі 18 шарттың 13-і ратификацияланған</vt:lpstr>
    </vt:vector>
  </TitlesOfParts>
  <Company>ICJ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Massimo Frigo</dc:creator>
  <cp:lastModifiedBy>user</cp:lastModifiedBy>
  <cp:revision>142</cp:revision>
  <dcterms:created xsi:type="dcterms:W3CDTF">2012-10-31T13:19:36Z</dcterms:created>
  <dcterms:modified xsi:type="dcterms:W3CDTF">2021-12-14T07:51:56Z</dcterms:modified>
</cp:coreProperties>
</file>